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367" r:id="rId2"/>
    <p:sldId id="370" r:id="rId3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FF0D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7241" autoAdjust="0"/>
  </p:normalViewPr>
  <p:slideViewPr>
    <p:cSldViewPr>
      <p:cViewPr varScale="1">
        <p:scale>
          <a:sx n="96" d="100"/>
          <a:sy n="96" d="100"/>
        </p:scale>
        <p:origin x="-90" y="-14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7A30-8EE1-4060-9976-8832FC89EE34}" type="datetimeFigureOut">
              <a:rPr lang="nb-NO" smtClean="0"/>
              <a:pPr/>
              <a:t>18.03.2025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D362-086D-44A2-94F5-03EC7FA4248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93473"/>
            <a:ext cx="9144000" cy="28353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0" y="992075"/>
            <a:ext cx="9144000" cy="402794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540441" y="5042524"/>
            <a:ext cx="603559" cy="10097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0" y="262994"/>
            <a:ext cx="9144000" cy="648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0" y="1113588"/>
            <a:ext cx="9144000" cy="390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2629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6" descr="https://cdn.discordapp.com/attachments/287519461894782976/627802676905771009/Virtual_Intelligence_Service_only_log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5497" y="1"/>
            <a:ext cx="288031" cy="267494"/>
          </a:xfrm>
          <a:prstGeom prst="rect">
            <a:avLst/>
          </a:prstGeom>
          <a:noFill/>
        </p:spPr>
      </p:pic>
      <p:sp>
        <p:nvSpPr>
          <p:cNvPr id="10" name="Rektangel 9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251520" y="21273"/>
            <a:ext cx="6272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Virtual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nb-NO" sz="1000" b="0" dirty="0" err="1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Intelligence</a:t>
            </a:r>
            <a:r>
              <a:rPr lang="nb-NO" sz="1000" b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Service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0" y="5028547"/>
            <a:ext cx="91440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700" b="1" dirty="0">
                <a:solidFill>
                  <a:schemeClr val="bg1"/>
                </a:solidFill>
                <a:latin typeface="Arial Black" pitchFamily="34" charset="0"/>
              </a:rPr>
              <a:t>Victoria</a:t>
            </a:r>
            <a:r>
              <a:rPr lang="nb-NO" sz="700" b="1" baseline="0" dirty="0">
                <a:solidFill>
                  <a:schemeClr val="bg1"/>
                </a:solidFill>
                <a:latin typeface="Arial Black" pitchFamily="34" charset="0"/>
              </a:rPr>
              <a:t> Per </a:t>
            </a:r>
            <a:r>
              <a:rPr lang="nb-NO" sz="700" b="1" baseline="0" dirty="0" err="1">
                <a:solidFill>
                  <a:schemeClr val="bg1"/>
                </a:solidFill>
                <a:latin typeface="Arial Black" pitchFamily="34" charset="0"/>
              </a:rPr>
              <a:t>Intellectum</a:t>
            </a:r>
            <a:endParaRPr lang="nb-NO" sz="7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Rektangel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xmlns="" id="{B478E8CA-9F45-BD09-52E4-9A64FDFA68F4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626235" y="1540440"/>
            <a:ext cx="3388048" cy="238903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xmlns="" id="{793D81E1-8F7C-A089-79A1-275341D9A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71833"/>
            <a:ext cx="5764242" cy="324238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SRNTGT071 Apatite Ve</a:t>
            </a:r>
            <a:r>
              <a:rPr lang="hu-HU" sz="1800"/>
              <a:t>hic</a:t>
            </a:r>
            <a:r>
              <a:rPr lang="en-US" sz="1800"/>
              <a:t>le Factory</a:t>
            </a:r>
          </a:p>
        </p:txBody>
      </p:sp>
      <p:sp>
        <p:nvSpPr>
          <p:cNvPr id="37" name="Prostokąt 36"/>
          <p:cNvSpPr/>
          <p:nvPr/>
        </p:nvSpPr>
        <p:spPr>
          <a:xfrm>
            <a:off x="0" y="3939901"/>
            <a:ext cx="9017185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/>
            </a:r>
            <a:br>
              <a:rPr lang="hu-HU" sz="1100">
                <a:solidFill>
                  <a:schemeClr val="tx1"/>
                </a:solidFill>
              </a:rPr>
            </a:br>
            <a:r>
              <a:rPr lang="hu-HU" sz="1100">
                <a:solidFill>
                  <a:schemeClr val="tx1"/>
                </a:solidFill>
              </a:rPr>
              <a:t>N 67 34.193 E 033 22.115,SRNTGT071 -A: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34.224 E 033 21.999,SRNTGT071 -B: Power for production hall</a:t>
            </a:r>
          </a:p>
          <a:p>
            <a:r>
              <a:rPr lang="hu-HU" sz="1100">
                <a:solidFill>
                  <a:schemeClr val="tx1"/>
                </a:solidFill>
              </a:rPr>
              <a:t>N 67 34.237 E 033 21.986,SRNTGT071 -C: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34.215 E 033 21.934,SRNTGT071 -D: Fuel</a:t>
            </a: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1537404" y="1084038"/>
            <a:ext cx="1090380" cy="15597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l opp 2"/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xmlns="" id="{436C7B94-5D55-3D78-833F-99BA8488EC5C}"/>
              </a:ext>
            </a:extLst>
          </p:cNvPr>
          <p:cNvSpPr/>
          <p:nvPr/>
        </p:nvSpPr>
        <p:spPr>
          <a:xfrm>
            <a:off x="5764241" y="932090"/>
            <a:ext cx="3252943" cy="477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N 67 34.210 E 033 22.027  - 500 ft - </a:t>
            </a:r>
          </a:p>
          <a:p>
            <a:pPr algn="ctr"/>
            <a:r>
              <a:rPr lang="hu-HU" sz="1100">
                <a:solidFill>
                  <a:schemeClr val="tx1"/>
                </a:solidFill>
              </a:rPr>
              <a:t>Apatite Veichle Factory</a:t>
            </a:r>
            <a:endParaRPr lang="pl-PL" sz="1100" dirty="0">
              <a:solidFill>
                <a:schemeClr val="tx1"/>
              </a:solidFill>
            </a:endParaRPr>
          </a:p>
        </p:txBody>
      </p:sp>
      <p:sp>
        <p:nvSpPr>
          <p:cNvPr id="39" name="Háromszög 38">
            <a:extLst>
              <a:ext uri="{FF2B5EF4-FFF2-40B4-BE49-F238E27FC236}">
                <a16:creationId xmlns:a16="http://schemas.microsoft.com/office/drawing/2014/main" xmlns="" id="{599FE571-AEAA-6E24-C9CB-1CDF64FC0761}"/>
              </a:ext>
            </a:extLst>
          </p:cNvPr>
          <p:cNvSpPr/>
          <p:nvPr/>
        </p:nvSpPr>
        <p:spPr>
          <a:xfrm>
            <a:off x="8340666" y="2949732"/>
            <a:ext cx="288032" cy="295495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2582332E-BE2D-6281-C5B6-D4E7E034C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6177" y="3639418"/>
            <a:ext cx="282957" cy="18863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xmlns="" id="{8F557E24-D936-7AF1-2207-47EEDE09D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42400" y="2443871"/>
            <a:ext cx="401241" cy="267494"/>
          </a:xfrm>
          <a:prstGeom prst="rect">
            <a:avLst/>
          </a:prstGeom>
        </p:spPr>
      </p:pic>
      <p:sp>
        <p:nvSpPr>
          <p:cNvPr id="3" name="Prostokąt 33">
            <a:extLst>
              <a:ext uri="{FF2B5EF4-FFF2-40B4-BE49-F238E27FC236}">
                <a16:creationId xmlns:a16="http://schemas.microsoft.com/office/drawing/2014/main" xmlns="" id="{5201CB8A-3545-922A-3C5C-E014ED96239C}"/>
              </a:ext>
            </a:extLst>
          </p:cNvPr>
          <p:cNvSpPr/>
          <p:nvPr/>
        </p:nvSpPr>
        <p:spPr>
          <a:xfrm>
            <a:off x="263872" y="1022124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</a:t>
            </a:r>
            <a:endParaRPr lang="pl-PL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C7AE187-F9B5-598F-AC85-BACD21D80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xmlns="" id="{9C7A3363-77BE-D444-5E40-9105A3787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5" y="771549"/>
            <a:ext cx="5760642" cy="324036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xmlns="" id="{AA724D68-8815-FF9F-119F-0EDFD1C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504055"/>
          </a:xfr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1800"/>
              <a:t>SRNTGT071 Apatite Ve</a:t>
            </a:r>
            <a:r>
              <a:rPr lang="hu-HU" sz="1800"/>
              <a:t>hic</a:t>
            </a:r>
            <a:r>
              <a:rPr lang="en-US" sz="1800"/>
              <a:t>le Factory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xmlns="" id="{B5460009-0817-623C-012E-7208E7630A51}"/>
              </a:ext>
            </a:extLst>
          </p:cNvPr>
          <p:cNvSpPr/>
          <p:nvPr/>
        </p:nvSpPr>
        <p:spPr>
          <a:xfrm>
            <a:off x="8066" y="3939901"/>
            <a:ext cx="9009120" cy="1060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sz="1100">
                <a:solidFill>
                  <a:schemeClr val="tx1"/>
                </a:solidFill>
              </a:rPr>
              <a:t>DESCRIPTION OF THE DESIRED POINTS OF IMPACT</a:t>
            </a:r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/>
            </a:r>
            <a:br>
              <a:rPr lang="hu-HU" sz="1100">
                <a:solidFill>
                  <a:schemeClr val="tx1"/>
                </a:solidFill>
              </a:rPr>
            </a:br>
            <a:r>
              <a:rPr lang="hu-HU" sz="1100">
                <a:solidFill>
                  <a:schemeClr val="tx1"/>
                </a:solidFill>
              </a:rPr>
              <a:t>N 67 34.193 E 033 22.115, - 512 ft - SRNTGT071 -A: Production facility</a:t>
            </a:r>
          </a:p>
          <a:p>
            <a:r>
              <a:rPr lang="hu-HU" sz="1100">
                <a:solidFill>
                  <a:schemeClr val="tx1"/>
                </a:solidFill>
              </a:rPr>
              <a:t>N 67 34.224 E 033 21.999, - 505 ft - SRNTGT071 -B: Power for production hall</a:t>
            </a:r>
          </a:p>
          <a:p>
            <a:r>
              <a:rPr lang="hu-HU" sz="1100">
                <a:solidFill>
                  <a:schemeClr val="tx1"/>
                </a:solidFill>
              </a:rPr>
              <a:t>N 67 34.237 E 033 21.986, - 505 ft - SRNTGT071 -C: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N 67 34.215 E 033 21.934, - 500 ft - SRNTGT071 -D: Fuel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7B038B3F-CB37-4A1D-C4D2-A6417E838AB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537404" y="1084038"/>
            <a:ext cx="1192216" cy="9348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33">
            <a:extLst>
              <a:ext uri="{FF2B5EF4-FFF2-40B4-BE49-F238E27FC236}">
                <a16:creationId xmlns:a16="http://schemas.microsoft.com/office/drawing/2014/main" xmlns="" id="{E2BABC2C-6F56-E2D0-CF98-95052FCE85DE}"/>
              </a:ext>
            </a:extLst>
          </p:cNvPr>
          <p:cNvSpPr/>
          <p:nvPr/>
        </p:nvSpPr>
        <p:spPr>
          <a:xfrm>
            <a:off x="251520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071C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55" name="Pil opp 2">
            <a:extLst>
              <a:ext uri="{FF2B5EF4-FFF2-40B4-BE49-F238E27FC236}">
                <a16:creationId xmlns:a16="http://schemas.microsoft.com/office/drawing/2014/main" xmlns="" id="{973C69C4-027D-842B-3670-3C2FB9394EC5}"/>
              </a:ext>
            </a:extLst>
          </p:cNvPr>
          <p:cNvSpPr/>
          <p:nvPr/>
        </p:nvSpPr>
        <p:spPr>
          <a:xfrm>
            <a:off x="4318740" y="952592"/>
            <a:ext cx="522547" cy="477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</a:t>
            </a:r>
          </a:p>
        </p:txBody>
      </p:sp>
      <p:sp>
        <p:nvSpPr>
          <p:cNvPr id="33" name="Prostokąt 36">
            <a:extLst>
              <a:ext uri="{FF2B5EF4-FFF2-40B4-BE49-F238E27FC236}">
                <a16:creationId xmlns:a16="http://schemas.microsoft.com/office/drawing/2014/main" xmlns="" id="{31262739-4A1D-C1AB-53B5-EA214C304090}"/>
              </a:ext>
            </a:extLst>
          </p:cNvPr>
          <p:cNvSpPr/>
          <p:nvPr/>
        </p:nvSpPr>
        <p:spPr>
          <a:xfrm>
            <a:off x="5626235" y="789075"/>
            <a:ext cx="3390950" cy="3133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hu-HU" sz="1100">
                <a:solidFill>
                  <a:schemeClr val="tx1"/>
                </a:solidFill>
              </a:rPr>
              <a:t>Weapon type needed </a:t>
            </a:r>
            <a:r>
              <a:rPr lang="en-US" sz="1100">
                <a:solidFill>
                  <a:schemeClr val="tx1"/>
                </a:solidFill>
              </a:rPr>
              <a:t>SRNTGT0</a:t>
            </a:r>
            <a:r>
              <a:rPr lang="hu-HU" sz="1100">
                <a:solidFill>
                  <a:schemeClr val="tx1"/>
                </a:solidFill>
              </a:rPr>
              <a:t>71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-A</a:t>
            </a:r>
            <a:r>
              <a:rPr lang="hu-HU" sz="1100">
                <a:solidFill>
                  <a:schemeClr val="tx1"/>
                </a:solidFill>
              </a:rPr>
              <a:t>: Production facility – This building houses key machinery that is hard to replace – destruction will disable production immediately for weeks. 4x500 lbs. OR 1x 2,000lbs weapon needed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-B</a:t>
            </a:r>
            <a:r>
              <a:rPr lang="hu-HU" sz="1100">
                <a:solidFill>
                  <a:schemeClr val="tx1"/>
                </a:solidFill>
              </a:rPr>
              <a:t>: Power for production hall</a:t>
            </a:r>
          </a:p>
          <a:p>
            <a:r>
              <a:rPr lang="hu-HU" sz="1100">
                <a:solidFill>
                  <a:schemeClr val="tx1"/>
                </a:solidFill>
              </a:rPr>
              <a:t>Concrete building, with surrounding trees from N-W, </a:t>
            </a:r>
            <a:r>
              <a:rPr lang="hu-HU" sz="1100" b="1">
                <a:solidFill>
                  <a:schemeClr val="tx1"/>
                </a:solidFill>
              </a:rPr>
              <a:t>impact angle 45°or greater is required FROM directions 240° towards north to 060°</a:t>
            </a:r>
            <a:br>
              <a:rPr lang="hu-HU" sz="1100" b="1">
                <a:solidFill>
                  <a:schemeClr val="tx1"/>
                </a:solidFill>
              </a:rPr>
            </a:br>
            <a:r>
              <a:rPr lang="hu-HU" sz="1100">
                <a:solidFill>
                  <a:schemeClr val="tx1"/>
                </a:solidFill>
              </a:rPr>
              <a:t>At least 1x1,000 lbs weapon needed for desired effect or 1x2,000lbs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-C</a:t>
            </a:r>
            <a:r>
              <a:rPr lang="hu-HU" sz="1100">
                <a:solidFill>
                  <a:schemeClr val="tx1"/>
                </a:solidFill>
              </a:rPr>
              <a:t>: Backup power</a:t>
            </a:r>
          </a:p>
          <a:p>
            <a:r>
              <a:rPr lang="hu-HU" sz="1100">
                <a:solidFill>
                  <a:schemeClr val="tx1"/>
                </a:solidFill>
              </a:rPr>
              <a:t>Concrete building. At least 1x1,000 lbs weapon needed for effect or 1x2,000lbs</a:t>
            </a:r>
          </a:p>
          <a:p>
            <a:endParaRPr lang="hu-HU" sz="1100">
              <a:solidFill>
                <a:schemeClr val="tx1"/>
              </a:solidFill>
            </a:endParaRPr>
          </a:p>
          <a:p>
            <a:r>
              <a:rPr lang="hu-HU" sz="1100">
                <a:solidFill>
                  <a:schemeClr val="tx1"/>
                </a:solidFill>
              </a:rPr>
              <a:t>SRNTGT071 </a:t>
            </a:r>
            <a:r>
              <a:rPr lang="hu-HU" sz="1100" b="1">
                <a:solidFill>
                  <a:schemeClr val="tx1"/>
                </a:solidFill>
              </a:rPr>
              <a:t>-D</a:t>
            </a:r>
            <a:r>
              <a:rPr lang="hu-HU" sz="1100">
                <a:solidFill>
                  <a:schemeClr val="tx1"/>
                </a:solidFill>
              </a:rPr>
              <a:t>: Fuel</a:t>
            </a:r>
          </a:p>
          <a:p>
            <a:r>
              <a:rPr lang="hu-HU" sz="1100">
                <a:solidFill>
                  <a:schemeClr val="tx1"/>
                </a:solidFill>
              </a:rPr>
              <a:t>1x2,000 lbs weapon needed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" name="Prostokąt 33">
            <a:extLst>
              <a:ext uri="{FF2B5EF4-FFF2-40B4-BE49-F238E27FC236}">
                <a16:creationId xmlns:a16="http://schemas.microsoft.com/office/drawing/2014/main" xmlns="" id="{C185836F-F18E-BE0D-361D-A4DBB7AFCA95}"/>
              </a:ext>
            </a:extLst>
          </p:cNvPr>
          <p:cNvSpPr/>
          <p:nvPr/>
        </p:nvSpPr>
        <p:spPr>
          <a:xfrm>
            <a:off x="2640382" y="97688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071B</a:t>
            </a:r>
          </a:p>
        </p:txBody>
      </p:sp>
      <p:sp>
        <p:nvSpPr>
          <p:cNvPr id="10" name="Prostokąt 33">
            <a:extLst>
              <a:ext uri="{FF2B5EF4-FFF2-40B4-BE49-F238E27FC236}">
                <a16:creationId xmlns:a16="http://schemas.microsoft.com/office/drawing/2014/main" xmlns="" id="{3CB0F2C9-AFE0-3A3B-1910-8741EA9F0291}"/>
              </a:ext>
            </a:extLst>
          </p:cNvPr>
          <p:cNvSpPr/>
          <p:nvPr/>
        </p:nvSpPr>
        <p:spPr>
          <a:xfrm>
            <a:off x="626700" y="3189331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071D</a:t>
            </a:r>
          </a:p>
        </p:txBody>
      </p:sp>
      <p:sp>
        <p:nvSpPr>
          <p:cNvPr id="11" name="Prostokąt 33">
            <a:extLst>
              <a:ext uri="{FF2B5EF4-FFF2-40B4-BE49-F238E27FC236}">
                <a16:creationId xmlns:a16="http://schemas.microsoft.com/office/drawing/2014/main" xmlns="" id="{4AA2A765-5560-B3CD-8CFF-2B4AF0D97D62}"/>
              </a:ext>
            </a:extLst>
          </p:cNvPr>
          <p:cNvSpPr/>
          <p:nvPr/>
        </p:nvSpPr>
        <p:spPr>
          <a:xfrm>
            <a:off x="3995936" y="3174495"/>
            <a:ext cx="128588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</a:t>
            </a:r>
            <a:r>
              <a:rPr lang="hu-HU" sz="1200">
                <a:solidFill>
                  <a:schemeClr val="tx1"/>
                </a:solidFill>
              </a:rPr>
              <a:t>RN</a:t>
            </a:r>
            <a:r>
              <a:rPr lang="en-US" sz="1200">
                <a:solidFill>
                  <a:schemeClr val="tx1"/>
                </a:solidFill>
              </a:rPr>
              <a:t>TGT</a:t>
            </a:r>
            <a:r>
              <a:rPr lang="hu-HU" sz="1200">
                <a:solidFill>
                  <a:schemeClr val="tx1"/>
                </a:solidFill>
              </a:rPr>
              <a:t>071A</a:t>
            </a:r>
          </a:p>
        </p:txBody>
      </p:sp>
      <p:cxnSp>
        <p:nvCxnSpPr>
          <p:cNvPr id="14" name="Straight Arrow Connector 51">
            <a:extLst>
              <a:ext uri="{FF2B5EF4-FFF2-40B4-BE49-F238E27FC236}">
                <a16:creationId xmlns:a16="http://schemas.microsoft.com/office/drawing/2014/main" xmlns="" id="{C30635FE-02A2-2FAB-FC63-17E3BDDF9742}"/>
              </a:ext>
            </a:extLst>
          </p:cNvPr>
          <p:cNvCxnSpPr>
            <a:cxnSpLocks/>
          </p:cNvCxnSpPr>
          <p:nvPr/>
        </p:nvCxnSpPr>
        <p:spPr>
          <a:xfrm flipH="1">
            <a:off x="2888386" y="1191195"/>
            <a:ext cx="403003" cy="9191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1">
            <a:extLst>
              <a:ext uri="{FF2B5EF4-FFF2-40B4-BE49-F238E27FC236}">
                <a16:creationId xmlns:a16="http://schemas.microsoft.com/office/drawing/2014/main" xmlns="" id="{D8887443-9790-69F2-EA96-F42D6F28DA8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269642" y="2312800"/>
            <a:ext cx="1360698" cy="8765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>
            <a:extLst>
              <a:ext uri="{FF2B5EF4-FFF2-40B4-BE49-F238E27FC236}">
                <a16:creationId xmlns:a16="http://schemas.microsoft.com/office/drawing/2014/main" xmlns="" id="{F5415CDA-F423-2845-692C-FD64FB0276F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366406" y="2458358"/>
            <a:ext cx="629530" cy="8232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21945511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6402</TotalTime>
  <Words>132</Words>
  <Application>Microsoft Office PowerPoint</Application>
  <PresentationFormat>Skjermfremvisning (16:9)</PresentationFormat>
  <Paragraphs>33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3" baseType="lpstr">
      <vt:lpstr>Kontortema</vt:lpstr>
      <vt:lpstr>SRNTGT071 Apatite Vehicle Factory</vt:lpstr>
      <vt:lpstr>SRNTGT071 Apatite Vehicle Factory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SRNTGT071 Apatite Veichle Factory</dc:title>
  <dc:subject>SRNTGT071 Apatite Veichle Factory</dc:subject>
  <dc:creator>132nd Virtual Wing;VIS</dc:creator>
  <cp:lastModifiedBy>Frode Nakken</cp:lastModifiedBy>
  <cp:revision>485</cp:revision>
  <dcterms:created xsi:type="dcterms:W3CDTF">2019-03-12T22:01:00Z</dcterms:created>
  <dcterms:modified xsi:type="dcterms:W3CDTF">2025-03-18T19:38:11Z</dcterms:modified>
</cp:coreProperties>
</file>